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Aprila" charset="1" panose="00000000000000000000"/>
      <p:regular r:id="rId19"/>
    </p:embeddedFont>
    <p:embeddedFont>
      <p:font typeface="Aprila Bold" charset="1" panose="00000000000000000000"/>
      <p:regular r:id="rId20"/>
    </p:embeddedFont>
    <p:embeddedFont>
      <p:font typeface="Aprila Semi-Bold" charset="1" panose="00000000000000000000"/>
      <p:regular r:id="rId21"/>
    </p:embeddedFont>
    <p:embeddedFont>
      <p:font typeface="Aprila Heavy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Roca Two" charset="1" panose="00000500000000000000"/>
      <p:regular r:id="rId29"/>
    </p:embeddedFont>
    <p:embeddedFont>
      <p:font typeface="Roca Two Bold" charset="1" panose="00000800000000000000"/>
      <p:regular r:id="rId30"/>
    </p:embeddedFont>
    <p:embeddedFont>
      <p:font typeface="Roca Two Italics" charset="1" panose="00000400000000000000"/>
      <p:regular r:id="rId31"/>
    </p:embeddedFont>
    <p:embeddedFont>
      <p:font typeface="Roca Two Bold Italics" charset="1" panose="00000800000000000000"/>
      <p:regular r:id="rId32"/>
    </p:embeddedFont>
    <p:embeddedFont>
      <p:font typeface="Roca Two Thin" charset="1" panose="00000200000000000000"/>
      <p:regular r:id="rId33"/>
    </p:embeddedFont>
    <p:embeddedFont>
      <p:font typeface="Roca Two Thin Italics" charset="1" panose="00000200000000000000"/>
      <p:regular r:id="rId34"/>
    </p:embeddedFont>
    <p:embeddedFont>
      <p:font typeface="Roca Two Light" charset="1" panose="00000400000000000000"/>
      <p:regular r:id="rId35"/>
    </p:embeddedFont>
    <p:embeddedFont>
      <p:font typeface="Roca Two Light Italics" charset="1" panose="00000400000000000000"/>
      <p:regular r:id="rId36"/>
    </p:embeddedFont>
    <p:embeddedFont>
      <p:font typeface="Roca Two Ultra-Bold" charset="1" panose="00000A00000000000000"/>
      <p:regular r:id="rId37"/>
    </p:embeddedFont>
    <p:embeddedFont>
      <p:font typeface="Roca Two Ultra-Bold Italics" charset="1" panose="00000A00000000000000"/>
      <p:regular r:id="rId38"/>
    </p:embeddedFont>
    <p:embeddedFont>
      <p:font typeface="Roca Two Heavy" charset="1" panose="00000A00000000000000"/>
      <p:regular r:id="rId39"/>
    </p:embeddedFont>
    <p:embeddedFont>
      <p:font typeface="Roca Two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www.geeksforgeeks.org/image-enhancement-techniques-using-opencv-python/" TargetMode="External" Type="http://schemas.openxmlformats.org/officeDocument/2006/relationships/hyperlink"/><Relationship Id="rId4" Target="https://www.geeksforgeeks.org/image-enhancement-techniques-using-opencv-python/" TargetMode="External" Type="http://schemas.openxmlformats.org/officeDocument/2006/relationships/hyperlink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56392"/>
          </a:xfrm>
          <a:custGeom>
            <a:avLst/>
            <a:gdLst/>
            <a:ahLst/>
            <a:cxnLst/>
            <a:rect r="r" b="b" t="t" l="l"/>
            <a:pathLst>
              <a:path h="10256392" w="18288000">
                <a:moveTo>
                  <a:pt x="0" y="0"/>
                </a:moveTo>
                <a:lnTo>
                  <a:pt x="18288000" y="0"/>
                </a:lnTo>
                <a:lnTo>
                  <a:pt x="18288000" y="10256392"/>
                </a:lnTo>
                <a:lnTo>
                  <a:pt x="0" y="102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412" y="7051635"/>
            <a:ext cx="4272201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Group - 5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Ajay Raj M - CB.EN.U4CSE21004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Arjun P - CB.EN.U4CSE21007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Hariharan A - CB.EN.U4CSE21021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Rohith M - CB.EN.U4CSE21048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imes New Roman Bold"/>
              </a:rPr>
              <a:t>R Kaviswar - CB.EN.U4CSE21345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94802" y="465753"/>
            <a:ext cx="12809565" cy="9345587"/>
            <a:chOff x="0" y="0"/>
            <a:chExt cx="17079420" cy="1246078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7079420" cy="12460783"/>
              <a:chOff x="0" y="0"/>
              <a:chExt cx="2448953" cy="17867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48952" cy="1786704"/>
              </a:xfrm>
              <a:custGeom>
                <a:avLst/>
                <a:gdLst/>
                <a:ahLst/>
                <a:cxnLst/>
                <a:rect r="r" b="b" t="t" l="l"/>
                <a:pathLst>
                  <a:path h="1786704" w="2448952">
                    <a:moveTo>
                      <a:pt x="0" y="0"/>
                    </a:moveTo>
                    <a:lnTo>
                      <a:pt x="2448952" y="0"/>
                    </a:lnTo>
                    <a:lnTo>
                      <a:pt x="2448952" y="1786704"/>
                    </a:lnTo>
                    <a:lnTo>
                      <a:pt x="0" y="1786704"/>
                    </a:lnTo>
                    <a:close/>
                  </a:path>
                </a:pathLst>
              </a:custGeom>
              <a:solidFill>
                <a:srgbClr val="000000">
                  <a:alpha val="8784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48953" cy="1824804"/>
              </a:xfrm>
              <a:prstGeom prst="rect">
                <a:avLst/>
              </a:prstGeom>
            </p:spPr>
            <p:txBody>
              <a:bodyPr anchor="ctr" rtlCol="false" tIns="61626" lIns="61626" bIns="61626" rIns="61626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611131" y="1233595"/>
              <a:ext cx="13818892" cy="9993593"/>
            </a:xfrm>
            <a:custGeom>
              <a:avLst/>
              <a:gdLst/>
              <a:ahLst/>
              <a:cxnLst/>
              <a:rect r="r" b="b" t="t" l="l"/>
              <a:pathLst>
                <a:path h="9993593" w="13818892">
                  <a:moveTo>
                    <a:pt x="0" y="0"/>
                  </a:moveTo>
                  <a:lnTo>
                    <a:pt x="13818891" y="0"/>
                  </a:lnTo>
                  <a:lnTo>
                    <a:pt x="13818891" y="9993593"/>
                  </a:lnTo>
                  <a:lnTo>
                    <a:pt x="0" y="9993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341980" y="4407528"/>
              <a:ext cx="19235" cy="1600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9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183" y="1586586"/>
            <a:ext cx="15659159" cy="7462061"/>
            <a:chOff x="0" y="0"/>
            <a:chExt cx="4124223" cy="19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965317"/>
            </a:xfrm>
            <a:custGeom>
              <a:avLst/>
              <a:gdLst/>
              <a:ahLst/>
              <a:cxnLst/>
              <a:rect r="r" b="b" t="t" l="l"/>
              <a:pathLst>
                <a:path h="1965317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965317"/>
                  </a:lnTo>
                  <a:lnTo>
                    <a:pt x="0" y="1965317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200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5609" y="2122367"/>
            <a:ext cx="8266307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BASE PAPER LINKS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07292" y="3740553"/>
            <a:ext cx="14064652" cy="419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5271FF"/>
                </a:solidFill>
                <a:latin typeface="Times New Roman"/>
              </a:rPr>
              <a:t>https://ieeexplore.ieee.org/document/9730563</a:t>
            </a:r>
          </a:p>
          <a:p>
            <a:pPr>
              <a:lnSpc>
                <a:spcPts val="4711"/>
              </a:lnSpc>
            </a:pPr>
          </a:p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5271FF"/>
                </a:solidFill>
                <a:latin typeface="Times New Roman"/>
              </a:rPr>
              <a:t>https://ieeexplore.ieee.org/document/9506063</a:t>
            </a:r>
          </a:p>
          <a:p>
            <a:pPr>
              <a:lnSpc>
                <a:spcPts val="4711"/>
              </a:lnSpc>
            </a:pPr>
          </a:p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5271FF"/>
                </a:solidFill>
                <a:latin typeface="Times New Roman"/>
              </a:rPr>
              <a:t>https://ieeexplore.ieee.org/document/9791380</a:t>
            </a:r>
          </a:p>
          <a:p>
            <a:pPr>
              <a:lnSpc>
                <a:spcPts val="4711"/>
              </a:lnSpc>
            </a:pPr>
          </a:p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5271FF"/>
                </a:solidFill>
                <a:latin typeface="Times New Roman"/>
              </a:rPr>
              <a:t>https://arxiv.org/pdf/2207.10564.pdf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6795" y="3023668"/>
            <a:ext cx="15659159" cy="4375931"/>
            <a:chOff x="0" y="0"/>
            <a:chExt cx="4124223" cy="1152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152509"/>
            </a:xfrm>
            <a:custGeom>
              <a:avLst/>
              <a:gdLst/>
              <a:ahLst/>
              <a:cxnLst/>
              <a:rect r="r" b="b" t="t" l="l"/>
              <a:pathLst>
                <a:path h="1152509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152509"/>
                  </a:lnTo>
                  <a:lnTo>
                    <a:pt x="0" y="1152509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119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73221" y="3794021"/>
            <a:ext cx="8266307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GITHUB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71301" y="5321292"/>
            <a:ext cx="14064652" cy="64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5271FF"/>
                </a:solidFill>
                <a:latin typeface="Times New Roman"/>
              </a:rPr>
              <a:t>https://github.com/ROHITH-M10/Low-Light-Image-Enhancement</a:t>
            </a:r>
          </a:p>
        </p:txBody>
      </p:sp>
    </p:spTree>
  </p:cSld>
  <p:clrMapOvr>
    <a:masterClrMapping/>
  </p:clrMapOvr>
  <p:transition spd="med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6795" y="3023668"/>
            <a:ext cx="15659159" cy="4375931"/>
            <a:chOff x="0" y="0"/>
            <a:chExt cx="4124223" cy="1152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152509"/>
            </a:xfrm>
            <a:custGeom>
              <a:avLst/>
              <a:gdLst/>
              <a:ahLst/>
              <a:cxnLst/>
              <a:rect r="r" b="b" t="t" l="l"/>
              <a:pathLst>
                <a:path h="1152509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152509"/>
                  </a:lnTo>
                  <a:lnTo>
                    <a:pt x="0" y="1152509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119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90760" y="3407645"/>
            <a:ext cx="8928664" cy="116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sz="4137" spc="413">
                <a:solidFill>
                  <a:srgbClr val="FFFFFF"/>
                </a:solidFill>
                <a:latin typeface="Aprila"/>
              </a:rPr>
              <a:t>GOOGLE DRIVE LINK FOR THE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68615" y="5511792"/>
            <a:ext cx="13972952" cy="55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9"/>
              </a:lnSpc>
            </a:pPr>
            <a:r>
              <a:rPr lang="en-US" sz="2920" spc="2">
                <a:solidFill>
                  <a:srgbClr val="5271FF"/>
                </a:solidFill>
                <a:latin typeface="Times New Roman"/>
              </a:rPr>
              <a:t>https://drive.google.com/drive/folders/1SfZMQiwEWKQoLmkCpJg-MoNzGfc8KYy8</a:t>
            </a:r>
          </a:p>
        </p:txBody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183" y="1586586"/>
            <a:ext cx="15659159" cy="7462061"/>
            <a:chOff x="0" y="0"/>
            <a:chExt cx="4124223" cy="19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965317"/>
            </a:xfrm>
            <a:custGeom>
              <a:avLst/>
              <a:gdLst/>
              <a:ahLst/>
              <a:cxnLst/>
              <a:rect r="r" b="b" t="t" l="l"/>
              <a:pathLst>
                <a:path h="1965317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965317"/>
                  </a:lnTo>
                  <a:lnTo>
                    <a:pt x="0" y="1965317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200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5609" y="2122367"/>
            <a:ext cx="8266307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REFERENCE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39234" y="4759033"/>
            <a:ext cx="14019491" cy="135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4"/>
              </a:lnSpc>
            </a:pPr>
            <a:r>
              <a:rPr lang="en-US" sz="2624" u="sng">
                <a:solidFill>
                  <a:srgbClr val="5271FF"/>
                </a:solidFill>
                <a:latin typeface="Canva Sans"/>
                <a:hlinkClick r:id="rId3" tooltip="https://www.geeksforgeeks.org/image-enhancement-techniques-using-opencv-python/"/>
              </a:rPr>
              <a:t>https://github.com/jinyeying/night-enhancement/blob/main/main.py</a:t>
            </a:r>
          </a:p>
          <a:p>
            <a:pPr>
              <a:lnSpc>
                <a:spcPts val="3674"/>
              </a:lnSpc>
            </a:pPr>
            <a:r>
              <a:rPr lang="en-US" sz="2624" u="sng">
                <a:solidFill>
                  <a:srgbClr val="5271FF"/>
                </a:solidFill>
                <a:latin typeface="Canva Sans"/>
                <a:hlinkClick r:id="rId4" tooltip="https://www.geeksforgeeks.org/image-enhancement-techniques-using-opencv-python/"/>
              </a:rPr>
              <a:t>https://github.com/dawnlh/awesome-low-light-image-enhancement</a:t>
            </a:r>
          </a:p>
          <a:p>
            <a:pPr>
              <a:lnSpc>
                <a:spcPts val="3674"/>
              </a:lnSpc>
              <a:spcBef>
                <a:spcPct val="0"/>
              </a:spcBef>
            </a:pPr>
            <a:r>
              <a:rPr lang="en-US" sz="2624" u="sng">
                <a:solidFill>
                  <a:srgbClr val="5271FF"/>
                </a:solidFill>
                <a:latin typeface="Canva Sans"/>
              </a:rPr>
              <a:t>https://www.geeksforgeeks.org/image-enhancement-techniques-using-opencv-python/</a:t>
            </a:r>
          </a:p>
        </p:txBody>
      </p:sp>
    </p:spTree>
  </p:cSld>
  <p:clrMapOvr>
    <a:masterClrMapping/>
  </p:clrMapOvr>
  <p:transition spd="med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2558" y="3748498"/>
            <a:ext cx="7858107" cy="2790003"/>
            <a:chOff x="0" y="0"/>
            <a:chExt cx="2069625" cy="734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9625" cy="734816"/>
            </a:xfrm>
            <a:custGeom>
              <a:avLst/>
              <a:gdLst/>
              <a:ahLst/>
              <a:cxnLst/>
              <a:rect r="r" b="b" t="t" l="l"/>
              <a:pathLst>
                <a:path h="734816" w="2069625">
                  <a:moveTo>
                    <a:pt x="0" y="0"/>
                  </a:moveTo>
                  <a:lnTo>
                    <a:pt x="2069625" y="0"/>
                  </a:lnTo>
                  <a:lnTo>
                    <a:pt x="2069625" y="734816"/>
                  </a:lnTo>
                  <a:lnTo>
                    <a:pt x="0" y="734816"/>
                  </a:lnTo>
                  <a:close/>
                </a:path>
              </a:pathLst>
            </a:custGeom>
            <a:solidFill>
              <a:srgbClr val="000000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9625" cy="772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82807" y="4876520"/>
            <a:ext cx="10922387" cy="10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7108" spc="710">
                <a:solidFill>
                  <a:srgbClr val="FFFFFF"/>
                </a:solidFill>
                <a:latin typeface="Aprila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4475" y="4599372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2606" y="4127177"/>
            <a:ext cx="8622787" cy="2032646"/>
            <a:chOff x="0" y="0"/>
            <a:chExt cx="11497049" cy="27101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7049" cy="2710195"/>
              <a:chOff x="0" y="0"/>
              <a:chExt cx="1872068" cy="4413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72068" cy="441302"/>
              </a:xfrm>
              <a:custGeom>
                <a:avLst/>
                <a:gdLst/>
                <a:ahLst/>
                <a:cxnLst/>
                <a:rect r="r" b="b" t="t" l="l"/>
                <a:pathLst>
                  <a:path h="441302" w="1872068">
                    <a:moveTo>
                      <a:pt x="0" y="0"/>
                    </a:moveTo>
                    <a:lnTo>
                      <a:pt x="1872068" y="0"/>
                    </a:lnTo>
                    <a:lnTo>
                      <a:pt x="1872068" y="441302"/>
                    </a:lnTo>
                    <a:lnTo>
                      <a:pt x="0" y="441302"/>
                    </a:lnTo>
                    <a:close/>
                  </a:path>
                </a:pathLst>
              </a:custGeom>
              <a:solidFill>
                <a:srgbClr val="000000">
                  <a:alpha val="8784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872068" cy="479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16809" y="750313"/>
              <a:ext cx="10944030" cy="126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9"/>
                </a:lnSpc>
              </a:pPr>
              <a:r>
                <a:rPr lang="en-US" sz="6526" spc="652">
                  <a:solidFill>
                    <a:srgbClr val="FFFFFF"/>
                  </a:solidFill>
                  <a:latin typeface="Aprila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81121" y="396744"/>
              <a:ext cx="15406" cy="140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8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183" y="1586586"/>
            <a:ext cx="15659159" cy="7462061"/>
            <a:chOff x="0" y="0"/>
            <a:chExt cx="4124223" cy="19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965317"/>
            </a:xfrm>
            <a:custGeom>
              <a:avLst/>
              <a:gdLst/>
              <a:ahLst/>
              <a:cxnLst/>
              <a:rect r="r" b="b" t="t" l="l"/>
              <a:pathLst>
                <a:path h="1965317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965317"/>
                  </a:lnTo>
                  <a:lnTo>
                    <a:pt x="0" y="1965317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200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60948" y="2100936"/>
            <a:ext cx="6766104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10716" y="3254444"/>
            <a:ext cx="14063891" cy="476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FFFFFF"/>
                </a:solidFill>
                <a:latin typeface="Times New Roman"/>
              </a:rPr>
              <a:t>In the mysterious realm of subdued illumination, images often emerge as enigmatic and grainy, casting a veil over intricate details and complicating tasks like image recognition. This challenge pervades diverse domains, from security cameras and medical imaging to the realm of personal photography. </a:t>
            </a:r>
          </a:p>
          <a:p>
            <a:pPr>
              <a:lnSpc>
                <a:spcPts val="4711"/>
              </a:lnSpc>
            </a:pPr>
          </a:p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FFFFFF"/>
                </a:solidFill>
                <a:latin typeface="Times New Roman"/>
              </a:rPr>
              <a:t>Our project embarks on a transformative journey, aiming to unveil a neural network model adept at breathing new life into low-light images, transcending the boundaries of visual enhancement.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2606" y="4127177"/>
            <a:ext cx="8622787" cy="2032646"/>
            <a:chOff x="0" y="0"/>
            <a:chExt cx="11497049" cy="27101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7049" cy="2710195"/>
              <a:chOff x="0" y="0"/>
              <a:chExt cx="1872068" cy="4413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72068" cy="441302"/>
              </a:xfrm>
              <a:custGeom>
                <a:avLst/>
                <a:gdLst/>
                <a:ahLst/>
                <a:cxnLst/>
                <a:rect r="r" b="b" t="t" l="l"/>
                <a:pathLst>
                  <a:path h="441302" w="1872068">
                    <a:moveTo>
                      <a:pt x="0" y="0"/>
                    </a:moveTo>
                    <a:lnTo>
                      <a:pt x="1872068" y="0"/>
                    </a:lnTo>
                    <a:lnTo>
                      <a:pt x="1872068" y="441302"/>
                    </a:lnTo>
                    <a:lnTo>
                      <a:pt x="0" y="441302"/>
                    </a:lnTo>
                    <a:close/>
                  </a:path>
                </a:pathLst>
              </a:custGeom>
              <a:solidFill>
                <a:srgbClr val="000000">
                  <a:alpha val="8784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872068" cy="479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16809" y="750313"/>
              <a:ext cx="10944030" cy="126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9"/>
                </a:lnSpc>
              </a:pPr>
              <a:r>
                <a:rPr lang="en-US" sz="6526" spc="652">
                  <a:solidFill>
                    <a:srgbClr val="FFFFFF"/>
                  </a:solidFill>
                  <a:latin typeface="Aprila"/>
                </a:rPr>
                <a:t>DATASET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81121" y="396744"/>
              <a:ext cx="15406" cy="140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8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6509" y="986213"/>
            <a:ext cx="14765457" cy="8229600"/>
          </a:xfrm>
          <a:custGeom>
            <a:avLst/>
            <a:gdLst/>
            <a:ahLst/>
            <a:cxnLst/>
            <a:rect r="r" b="b" t="t" l="l"/>
            <a:pathLst>
              <a:path h="8229600" w="14765457">
                <a:moveTo>
                  <a:pt x="0" y="0"/>
                </a:moveTo>
                <a:lnTo>
                  <a:pt x="14765457" y="0"/>
                </a:lnTo>
                <a:lnTo>
                  <a:pt x="147654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2404" y="7780453"/>
            <a:ext cx="428589" cy="428589"/>
          </a:xfrm>
          <a:custGeom>
            <a:avLst/>
            <a:gdLst/>
            <a:ahLst/>
            <a:cxnLst/>
            <a:rect r="r" b="b" t="t" l="l"/>
            <a:pathLst>
              <a:path h="428589" w="428589">
                <a:moveTo>
                  <a:pt x="0" y="0"/>
                </a:moveTo>
                <a:lnTo>
                  <a:pt x="428589" y="0"/>
                </a:lnTo>
                <a:lnTo>
                  <a:pt x="428589" y="428589"/>
                </a:lnTo>
                <a:lnTo>
                  <a:pt x="0" y="428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78604" y="7656628"/>
            <a:ext cx="12273681" cy="6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 spc="3">
                <a:solidFill>
                  <a:srgbClr val="5271FF"/>
                </a:solidFill>
                <a:latin typeface="Times New Roman"/>
              </a:rPr>
              <a:t>https://www.kaggle.com/datasets/soumikrakshit/lol-dataset/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0979" y="6722058"/>
            <a:ext cx="2141700" cy="77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7"/>
              </a:lnSpc>
              <a:spcBef>
                <a:spcPct val="0"/>
              </a:spcBef>
            </a:pPr>
            <a:r>
              <a:rPr lang="en-US" sz="4569" spc="4">
                <a:solidFill>
                  <a:srgbClr val="000000"/>
                </a:solidFill>
                <a:latin typeface="Roca Two"/>
              </a:rPr>
              <a:t>Result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2606" y="4127177"/>
            <a:ext cx="8622787" cy="2032646"/>
            <a:chOff x="0" y="0"/>
            <a:chExt cx="11497049" cy="27101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7049" cy="2710195"/>
              <a:chOff x="0" y="0"/>
              <a:chExt cx="1872068" cy="4413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72068" cy="441302"/>
              </a:xfrm>
              <a:custGeom>
                <a:avLst/>
                <a:gdLst/>
                <a:ahLst/>
                <a:cxnLst/>
                <a:rect r="r" b="b" t="t" l="l"/>
                <a:pathLst>
                  <a:path h="441302" w="1872068">
                    <a:moveTo>
                      <a:pt x="0" y="0"/>
                    </a:moveTo>
                    <a:lnTo>
                      <a:pt x="1872068" y="0"/>
                    </a:lnTo>
                    <a:lnTo>
                      <a:pt x="1872068" y="441302"/>
                    </a:lnTo>
                    <a:lnTo>
                      <a:pt x="0" y="441302"/>
                    </a:lnTo>
                    <a:close/>
                  </a:path>
                </a:pathLst>
              </a:custGeom>
              <a:solidFill>
                <a:srgbClr val="000000">
                  <a:alpha val="8784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872068" cy="479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16809" y="750313"/>
              <a:ext cx="10944030" cy="126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9"/>
                </a:lnSpc>
              </a:pPr>
              <a:r>
                <a:rPr lang="en-US" sz="6526" spc="652">
                  <a:solidFill>
                    <a:srgbClr val="FFFFFF"/>
                  </a:solidFill>
                  <a:latin typeface="Aprila"/>
                </a:rPr>
                <a:t>METHODOLOGY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81121" y="396744"/>
              <a:ext cx="15406" cy="140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8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183" y="1586586"/>
            <a:ext cx="15659159" cy="7462061"/>
            <a:chOff x="0" y="0"/>
            <a:chExt cx="4124223" cy="19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4223" cy="1965317"/>
            </a:xfrm>
            <a:custGeom>
              <a:avLst/>
              <a:gdLst/>
              <a:ahLst/>
              <a:cxnLst/>
              <a:rect r="r" b="b" t="t" l="l"/>
              <a:pathLst>
                <a:path h="1965317" w="4124223">
                  <a:moveTo>
                    <a:pt x="0" y="0"/>
                  </a:moveTo>
                  <a:lnTo>
                    <a:pt x="4124223" y="0"/>
                  </a:lnTo>
                  <a:lnTo>
                    <a:pt x="4124223" y="1965317"/>
                  </a:lnTo>
                  <a:lnTo>
                    <a:pt x="0" y="1965317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24223" cy="200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60948" y="2100936"/>
            <a:ext cx="6766104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10716" y="3254444"/>
            <a:ext cx="14063891" cy="476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1"/>
              </a:lnSpc>
            </a:pPr>
            <a:r>
              <a:rPr lang="en-US" sz="3365" spc="3">
                <a:solidFill>
                  <a:srgbClr val="FFFFFF"/>
                </a:solidFill>
                <a:latin typeface="Times New Roman"/>
              </a:rPr>
              <a:t>We addressed the issue of improving low-light images by harnessing the advanced capabilities of deep learning. Utilizing convolutional neural networks (CNNs), our model acquired the ability to understand the complexities present in low-light images, revealing underlying patterns and connections among pixels. Through thorough training on an extensive dataset containing pairs of low-light and corresponding well-lit images, we equipped our model to recognize the most effective transformations for enhancing brightness, contrast, and detail significantly.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03977" y="4152609"/>
            <a:ext cx="9480045" cy="1981782"/>
            <a:chOff x="0" y="0"/>
            <a:chExt cx="12640061" cy="26423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640061" cy="2642376"/>
              <a:chOff x="0" y="0"/>
              <a:chExt cx="2058184" cy="43025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8184" cy="430259"/>
              </a:xfrm>
              <a:custGeom>
                <a:avLst/>
                <a:gdLst/>
                <a:ahLst/>
                <a:cxnLst/>
                <a:rect r="r" b="b" t="t" l="l"/>
                <a:pathLst>
                  <a:path h="430259" w="2058184">
                    <a:moveTo>
                      <a:pt x="0" y="0"/>
                    </a:moveTo>
                    <a:lnTo>
                      <a:pt x="2058184" y="0"/>
                    </a:lnTo>
                    <a:lnTo>
                      <a:pt x="2058184" y="430259"/>
                    </a:lnTo>
                    <a:lnTo>
                      <a:pt x="0" y="430259"/>
                    </a:lnTo>
                    <a:close/>
                  </a:path>
                </a:pathLst>
              </a:custGeom>
              <a:solidFill>
                <a:srgbClr val="000000">
                  <a:alpha val="87843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58184" cy="468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8364" y="682494"/>
              <a:ext cx="12032062" cy="126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9"/>
                </a:lnSpc>
              </a:pPr>
              <a:r>
                <a:rPr lang="en-US" sz="6526" spc="652">
                  <a:solidFill>
                    <a:srgbClr val="FFFFFF"/>
                  </a:solidFill>
                  <a:latin typeface="Aprila"/>
                </a:rPr>
                <a:t>IMPLEMENTATION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245925" y="-277749"/>
              <a:ext cx="16938" cy="140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8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2748" cy="10287000"/>
          </a:xfrm>
          <a:custGeom>
            <a:avLst/>
            <a:gdLst/>
            <a:ahLst/>
            <a:cxnLst/>
            <a:rect r="r" b="b" t="t" l="l"/>
            <a:pathLst>
              <a:path h="10287000" w="18412748">
                <a:moveTo>
                  <a:pt x="0" y="0"/>
                </a:moveTo>
                <a:lnTo>
                  <a:pt x="18412748" y="0"/>
                </a:lnTo>
                <a:lnTo>
                  <a:pt x="18412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0131"/>
            <a:ext cx="16230600" cy="1632705"/>
            <a:chOff x="0" y="0"/>
            <a:chExt cx="4274726" cy="4300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430013"/>
            </a:xfrm>
            <a:custGeom>
              <a:avLst/>
              <a:gdLst/>
              <a:ahLst/>
              <a:cxnLst/>
              <a:rect r="r" b="b" t="t" l="l"/>
              <a:pathLst>
                <a:path h="43001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30013"/>
                  </a:lnTo>
                  <a:lnTo>
                    <a:pt x="0" y="430013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468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38312" y="875345"/>
            <a:ext cx="7001851" cy="7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5380" spc="538">
                <a:solidFill>
                  <a:srgbClr val="FFFFFF"/>
                </a:solidFill>
                <a:latin typeface="Aprila"/>
              </a:rPr>
              <a:t>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556885"/>
            <a:ext cx="9525" cy="9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378067"/>
            <a:ext cx="7409906" cy="3341863"/>
            <a:chOff x="0" y="0"/>
            <a:chExt cx="2219899" cy="1001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9899" cy="1001173"/>
            </a:xfrm>
            <a:custGeom>
              <a:avLst/>
              <a:gdLst/>
              <a:ahLst/>
              <a:cxnLst/>
              <a:rect r="r" b="b" t="t" l="l"/>
              <a:pathLst>
                <a:path h="1001173" w="2219899">
                  <a:moveTo>
                    <a:pt x="0" y="0"/>
                  </a:moveTo>
                  <a:lnTo>
                    <a:pt x="2219899" y="0"/>
                  </a:lnTo>
                  <a:lnTo>
                    <a:pt x="2219899" y="1001173"/>
                  </a:lnTo>
                  <a:lnTo>
                    <a:pt x="0" y="1001173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19899" cy="1039273"/>
            </a:xfrm>
            <a:prstGeom prst="rect">
              <a:avLst/>
            </a:prstGeom>
          </p:spPr>
          <p:txBody>
            <a:bodyPr anchor="ctr" rtlCol="false" tIns="44660" lIns="44660" bIns="44660" rIns="4466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2856" y="2649192"/>
            <a:ext cx="6859082" cy="258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6"/>
              </a:lnSpc>
            </a:pPr>
            <a:r>
              <a:rPr lang="en-US" sz="3190" spc="3">
                <a:solidFill>
                  <a:srgbClr val="FFFFFF"/>
                </a:solidFill>
                <a:latin typeface="Times New Roman Bold"/>
              </a:rPr>
              <a:t>Dataset Preparation:</a:t>
            </a:r>
          </a:p>
          <a:p>
            <a:pPr>
              <a:lnSpc>
                <a:spcPts val="4466"/>
              </a:lnSpc>
            </a:pPr>
          </a:p>
          <a:p>
            <a:pPr algn="just" marL="573999" indent="-286999" lvl="1">
              <a:lnSpc>
                <a:spcPts val="3722"/>
              </a:lnSpc>
              <a:buFont typeface="Arial"/>
              <a:buChar char="•"/>
            </a:pPr>
            <a:r>
              <a:rPr lang="en-US" sz="2658" spc="2">
                <a:solidFill>
                  <a:srgbClr val="FFFFFF"/>
                </a:solidFill>
                <a:latin typeface="Times New Roman"/>
              </a:rPr>
              <a:t>Collect a large dataset of paired       low-light and corresponding high- light images.</a:t>
            </a:r>
          </a:p>
          <a:p>
            <a:pPr>
              <a:lnSpc>
                <a:spcPts val="3870"/>
              </a:lnSpc>
            </a:pPr>
            <a:r>
              <a:rPr lang="en-US" sz="2764" spc="2">
                <a:solidFill>
                  <a:srgbClr val="FFFFFF"/>
                </a:solidFill>
                <a:latin typeface="Times New Roman"/>
              </a:rPr>
              <a:t>   </a:t>
            </a:r>
            <a:r>
              <a:rPr lang="en-US" sz="2764" spc="2">
                <a:solidFill>
                  <a:srgbClr val="FFFFFF"/>
                </a:solidFill>
                <a:latin typeface="Times New Roman"/>
              </a:rPr>
              <a:t>2. Pre-process the images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44880" y="2378067"/>
            <a:ext cx="7214420" cy="3341863"/>
            <a:chOff x="0" y="0"/>
            <a:chExt cx="175467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4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754674">
                  <a:moveTo>
                    <a:pt x="0" y="0"/>
                  </a:moveTo>
                  <a:lnTo>
                    <a:pt x="1754674" y="0"/>
                  </a:lnTo>
                  <a:lnTo>
                    <a:pt x="1754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54674" cy="850900"/>
            </a:xfrm>
            <a:prstGeom prst="rect">
              <a:avLst/>
            </a:prstGeom>
          </p:spPr>
          <p:txBody>
            <a:bodyPr anchor="ctr" rtlCol="false" tIns="55010" lIns="55010" bIns="55010" rIns="5501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482387" y="2582093"/>
            <a:ext cx="6349785" cy="298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7"/>
              </a:lnSpc>
            </a:pPr>
            <a:r>
              <a:rPr lang="en-US" sz="2669" spc="2">
                <a:solidFill>
                  <a:srgbClr val="FFFFFF"/>
                </a:solidFill>
                <a:latin typeface="Canva Sans Bold"/>
              </a:rPr>
              <a:t>Network Architecture:</a:t>
            </a:r>
          </a:p>
          <a:p>
            <a:pPr algn="just">
              <a:lnSpc>
                <a:spcPts val="3737"/>
              </a:lnSpc>
            </a:pPr>
          </a:p>
          <a:p>
            <a:pPr algn="just">
              <a:lnSpc>
                <a:spcPts val="3250"/>
              </a:lnSpc>
            </a:pPr>
            <a:r>
              <a:rPr lang="en-US" sz="2322">
                <a:solidFill>
                  <a:srgbClr val="FFFFFF"/>
                </a:solidFill>
                <a:latin typeface="Times New Roman"/>
              </a:rPr>
              <a:t>Choose a suitable CNN architecture for image enhancement.</a:t>
            </a:r>
          </a:p>
          <a:p>
            <a:pPr algn="just">
              <a:lnSpc>
                <a:spcPts val="3250"/>
              </a:lnSpc>
              <a:spcBef>
                <a:spcPct val="0"/>
              </a:spcBef>
            </a:pPr>
            <a:r>
              <a:rPr lang="en-US" sz="2322">
                <a:solidFill>
                  <a:srgbClr val="FFFFFF"/>
                </a:solidFill>
                <a:latin typeface="Times New Roman"/>
              </a:rPr>
              <a:t>Modify the architecture with specific layers and activation functions suitable for brightness and contrast enhancement.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6112865"/>
            <a:ext cx="7382317" cy="3341863"/>
            <a:chOff x="0" y="0"/>
            <a:chExt cx="179551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5510" cy="812800"/>
            </a:xfrm>
            <a:custGeom>
              <a:avLst/>
              <a:gdLst/>
              <a:ahLst/>
              <a:cxnLst/>
              <a:rect r="r" b="b" t="t" l="l"/>
              <a:pathLst>
                <a:path h="812800" w="1795510">
                  <a:moveTo>
                    <a:pt x="0" y="0"/>
                  </a:moveTo>
                  <a:lnTo>
                    <a:pt x="1795510" y="0"/>
                  </a:lnTo>
                  <a:lnTo>
                    <a:pt x="179551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5510" cy="850900"/>
            </a:xfrm>
            <a:prstGeom prst="rect">
              <a:avLst/>
            </a:prstGeom>
          </p:spPr>
          <p:txBody>
            <a:bodyPr anchor="ctr" rtlCol="false" tIns="55010" lIns="55010" bIns="55010" rIns="5501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52022" y="6196205"/>
            <a:ext cx="6610937" cy="314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7"/>
              </a:lnSpc>
            </a:pPr>
            <a:r>
              <a:rPr lang="en-US" sz="3183" spc="3">
                <a:solidFill>
                  <a:srgbClr val="FFFFFF"/>
                </a:solidFill>
                <a:latin typeface="Times New Roman Bold"/>
              </a:rPr>
              <a:t> Training:</a:t>
            </a:r>
          </a:p>
          <a:p>
            <a:pPr algn="just">
              <a:lnSpc>
                <a:spcPts val="3615"/>
              </a:lnSpc>
            </a:pPr>
          </a:p>
          <a:p>
            <a:pPr algn="just">
              <a:lnSpc>
                <a:spcPts val="3615"/>
              </a:lnSpc>
            </a:pPr>
            <a:r>
              <a:rPr lang="en-US" sz="2582" spc="2">
                <a:solidFill>
                  <a:srgbClr val="FFFFFF"/>
                </a:solidFill>
                <a:latin typeface="Times New Roman"/>
              </a:rPr>
              <a:t>Implement the chosen architecture using a deep learning framework </a:t>
            </a:r>
          </a:p>
          <a:p>
            <a:pPr algn="just">
              <a:lnSpc>
                <a:spcPts val="3145"/>
              </a:lnSpc>
              <a:spcBef>
                <a:spcPct val="0"/>
              </a:spcBef>
            </a:pPr>
            <a:r>
              <a:rPr lang="en-US" sz="2246">
                <a:solidFill>
                  <a:srgbClr val="FFFFFF"/>
                </a:solidFill>
                <a:latin typeface="Times New Roman"/>
              </a:rPr>
              <a:t>Define a loss function that measures the difference between the enhanced and corresponding high-light image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44880" y="6112865"/>
            <a:ext cx="7214420" cy="3341863"/>
            <a:chOff x="0" y="0"/>
            <a:chExt cx="1754674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4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754674">
                  <a:moveTo>
                    <a:pt x="0" y="0"/>
                  </a:moveTo>
                  <a:lnTo>
                    <a:pt x="1754674" y="0"/>
                  </a:lnTo>
                  <a:lnTo>
                    <a:pt x="1754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87843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54674" cy="850900"/>
            </a:xfrm>
            <a:prstGeom prst="rect">
              <a:avLst/>
            </a:prstGeom>
          </p:spPr>
          <p:txBody>
            <a:bodyPr anchor="ctr" rtlCol="false" tIns="55010" lIns="55010" bIns="55010" rIns="5501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411910" y="6464742"/>
            <a:ext cx="6480361" cy="250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0"/>
              </a:lnSpc>
            </a:pPr>
            <a:r>
              <a:rPr lang="en-US" sz="3229" spc="3">
                <a:solidFill>
                  <a:srgbClr val="FFFFFF"/>
                </a:solidFill>
                <a:latin typeface="Times New Roman Bold"/>
              </a:rPr>
              <a:t>Evaluation:</a:t>
            </a:r>
          </a:p>
          <a:p>
            <a:pPr algn="just">
              <a:lnSpc>
                <a:spcPts val="4369"/>
              </a:lnSpc>
            </a:pPr>
          </a:p>
          <a:p>
            <a:pPr algn="just">
              <a:lnSpc>
                <a:spcPts val="3537"/>
              </a:lnSpc>
              <a:spcBef>
                <a:spcPct val="0"/>
              </a:spcBef>
            </a:pPr>
            <a:r>
              <a:rPr lang="en-US" sz="2526">
                <a:solidFill>
                  <a:srgbClr val="FFFFFF"/>
                </a:solidFill>
                <a:latin typeface="Times New Roman"/>
              </a:rPr>
              <a:t>Evaluate the trained model on a separate validation dataset of low-light and high-light image pairs.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DAF174lkkXU</dc:identifier>
  <dcterms:modified xsi:type="dcterms:W3CDTF">2011-08-01T06:04:30Z</dcterms:modified>
  <cp:revision>1</cp:revision>
  <dc:title>Introduction</dc:title>
</cp:coreProperties>
</file>